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F99DB22-D92C-4FD7-BA4C-526B17455A8B}">
  <a:tblStyle styleId="{6F99DB22-D92C-4FD7-BA4C-526B17455A8B}" styleName="Table_0">
    <a:wholeTbl>
      <a:tcTxStyle b="off" i="off">
        <a:font>
          <a:latin typeface="Arial "/>
          <a:ea typeface="Arial "/>
          <a:cs typeface="Arial 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F6F0"/>
          </a:solidFill>
        </a:fill>
      </a:tcStyle>
    </a:wholeTbl>
    <a:band1H>
      <a:tcTxStyle/>
      <a:tcStyle>
        <a:fill>
          <a:solidFill>
            <a:srgbClr val="F9EDDF"/>
          </a:solidFill>
        </a:fill>
      </a:tcStyle>
    </a:band1H>
    <a:band2H>
      <a:tcTxStyle/>
    </a:band2H>
    <a:band1V>
      <a:tcTxStyle/>
      <a:tcStyle>
        <a:fill>
          <a:solidFill>
            <a:srgbClr val="F9EDDF"/>
          </a:solidFill>
        </a:fill>
      </a:tcStyle>
    </a:band1V>
    <a:band2V>
      <a:tcTxStyle/>
    </a:band2V>
    <a:lastCol>
      <a:tcTxStyle b="on" i="off">
        <a:font>
          <a:latin typeface="Arial "/>
          <a:ea typeface="Arial "/>
          <a:cs typeface="Arial 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 "/>
          <a:ea typeface="Arial "/>
          <a:cs typeface="Arial 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 "/>
          <a:ea typeface="Arial "/>
          <a:cs typeface="Arial 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 "/>
          <a:ea typeface="Arial "/>
          <a:cs typeface="Arial 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regular.fntdata"/><Relationship Id="rId21" Type="http://schemas.openxmlformats.org/officeDocument/2006/relationships/slide" Target="slides/slide15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GillSans-regular.fntdata"/><Relationship Id="rId25" Type="http://schemas.openxmlformats.org/officeDocument/2006/relationships/font" Target="fonts/Lato-boldItalic.fntdata"/><Relationship Id="rId27" Type="http://schemas.openxmlformats.org/officeDocument/2006/relationships/font" Target="fonts/Gill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039514"/>
            <a:ext cx="9144000" cy="2128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221162"/>
            <a:ext cx="9144000" cy="882001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b="1" i="1" sz="2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1" name="Google Shape;12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2" name="Google Shape;122;p14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9" name="Google Shape;129;p15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Horisontal Content">
  <p:cSld name="Two Horisontal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1562188"/>
            <a:ext cx="11269980" cy="2359660"/>
          </a:xfrm>
          <a:custGeom>
            <a:rect b="b" l="l" r="r" t="t"/>
            <a:pathLst>
              <a:path extrusionOk="0" h="2359660" w="1126998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38200" y="4133087"/>
            <a:ext cx="10431780" cy="204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844296" y="1788579"/>
            <a:ext cx="10425684" cy="19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s with captions">
  <p:cSld name="Pictures with captio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37" name="Google Shape;37;p5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839788" y="417362"/>
            <a:ext cx="3932237" cy="1302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552419" y="1887801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000"/>
              <a:buNone/>
              <a:defRPr sz="2000">
                <a:solidFill>
                  <a:srgbClr val="DEEFF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"/>
          <p:cNvSpPr/>
          <p:nvPr>
            <p:ph idx="3" type="pic"/>
          </p:nvPr>
        </p:nvSpPr>
        <p:spPr>
          <a:xfrm>
            <a:off x="844273" y="1883115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44" name="Google Shape;44;p5"/>
          <p:cNvSpPr/>
          <p:nvPr>
            <p:ph idx="4" type="pic"/>
          </p:nvPr>
        </p:nvSpPr>
        <p:spPr>
          <a:xfrm>
            <a:off x="844273" y="3573118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5" type="body"/>
          </p:nvPr>
        </p:nvSpPr>
        <p:spPr>
          <a:xfrm>
            <a:off x="1552418" y="3575461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000"/>
              <a:buNone/>
              <a:defRPr sz="2000">
                <a:solidFill>
                  <a:srgbClr val="DEEFF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5"/>
          <p:cNvSpPr/>
          <p:nvPr>
            <p:ph idx="6" type="pic"/>
          </p:nvPr>
        </p:nvSpPr>
        <p:spPr>
          <a:xfrm>
            <a:off x="844273" y="5263121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7" type="body"/>
          </p:nvPr>
        </p:nvSpPr>
        <p:spPr>
          <a:xfrm>
            <a:off x="1552418" y="5263122"/>
            <a:ext cx="4057961" cy="775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000"/>
              <a:buNone/>
              <a:defRPr sz="2000">
                <a:solidFill>
                  <a:srgbClr val="DEEFF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with picture">
  <p:cSld name="Comparison with pictur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>
            <p:ph idx="2" type="pic"/>
          </p:nvPr>
        </p:nvSpPr>
        <p:spPr>
          <a:xfrm>
            <a:off x="0" y="3115389"/>
            <a:ext cx="12188825" cy="3742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2400" y="1999821"/>
            <a:ext cx="12189600" cy="1115568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839788" y="19859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839788" y="3434047"/>
            <a:ext cx="5157787" cy="2755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6172200" y="19859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6"/>
          <p:cNvSpPr txBox="1"/>
          <p:nvPr>
            <p:ph idx="5" type="body"/>
          </p:nvPr>
        </p:nvSpPr>
        <p:spPr>
          <a:xfrm>
            <a:off x="6172200" y="3434047"/>
            <a:ext cx="5183188" cy="2755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ntent">
  <p:cSld name="Three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Gill Sans"/>
              <a:buNone/>
              <a:defRPr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/>
          <p:nvPr>
            <p:ph idx="3" type="pic"/>
          </p:nvPr>
        </p:nvSpPr>
        <p:spPr>
          <a:xfrm>
            <a:off x="1607820" y="2219248"/>
            <a:ext cx="2414016" cy="2414016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65" name="Google Shape;65;p7"/>
          <p:cNvSpPr/>
          <p:nvPr>
            <p:ph idx="4" type="pic"/>
          </p:nvPr>
        </p:nvSpPr>
        <p:spPr>
          <a:xfrm>
            <a:off x="8133588" y="2196083"/>
            <a:ext cx="2414016" cy="2414016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66" name="Google Shape;66;p7"/>
          <p:cNvSpPr/>
          <p:nvPr>
            <p:ph idx="5" type="pic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448308" y="4942523"/>
            <a:ext cx="2700338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  <a:defRPr sz="20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6" type="body"/>
          </p:nvPr>
        </p:nvSpPr>
        <p:spPr>
          <a:xfrm>
            <a:off x="4745831" y="5589716"/>
            <a:ext cx="2700338" cy="5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  <a:defRPr sz="20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7" type="body"/>
          </p:nvPr>
        </p:nvSpPr>
        <p:spPr>
          <a:xfrm>
            <a:off x="8025066" y="4942523"/>
            <a:ext cx="2700338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  <a:defRPr sz="20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Three Sections">
  <p:cSld name="Picture with Three Sectio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5294630" y="0"/>
            <a:ext cx="6897370" cy="6858000"/>
          </a:xfrm>
          <a:custGeom>
            <a:rect b="b" l="l" r="r" t="t"/>
            <a:pathLst>
              <a:path extrusionOk="0" h="6858000" w="689737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839788" y="417362"/>
            <a:ext cx="3932237" cy="1302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7294251" y="1192697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8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0" y="2430411"/>
            <a:ext cx="3625850" cy="3438525"/>
          </a:xfrm>
          <a:custGeom>
            <a:rect b="b" l="l" r="r" t="t"/>
            <a:pathLst>
              <a:path extrusionOk="0" h="3438525" w="3625850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80" name="Google Shape;80;p8"/>
          <p:cNvSpPr/>
          <p:nvPr>
            <p:ph idx="2" type="pic"/>
          </p:nvPr>
        </p:nvSpPr>
        <p:spPr>
          <a:xfrm>
            <a:off x="0" y="2781223"/>
            <a:ext cx="6040800" cy="273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81" name="Google Shape;81;p8"/>
          <p:cNvSpPr/>
          <p:nvPr>
            <p:ph idx="3" type="pic"/>
          </p:nvPr>
        </p:nvSpPr>
        <p:spPr>
          <a:xfrm>
            <a:off x="6586106" y="1188012"/>
            <a:ext cx="376237" cy="3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82" name="Google Shape;82;p8"/>
          <p:cNvSpPr/>
          <p:nvPr>
            <p:ph idx="4" type="pic"/>
          </p:nvPr>
        </p:nvSpPr>
        <p:spPr>
          <a:xfrm>
            <a:off x="6586106" y="2878015"/>
            <a:ext cx="376237" cy="3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5" type="body"/>
          </p:nvPr>
        </p:nvSpPr>
        <p:spPr>
          <a:xfrm>
            <a:off x="7294250" y="2880357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8"/>
          <p:cNvSpPr/>
          <p:nvPr>
            <p:ph idx="6" type="pic"/>
          </p:nvPr>
        </p:nvSpPr>
        <p:spPr>
          <a:xfrm>
            <a:off x="6586106" y="4568018"/>
            <a:ext cx="376237" cy="3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85" name="Google Shape;85;p8"/>
          <p:cNvSpPr txBox="1"/>
          <p:nvPr>
            <p:ph idx="7" type="body"/>
          </p:nvPr>
        </p:nvSpPr>
        <p:spPr>
          <a:xfrm>
            <a:off x="7294250" y="4568018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0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b="1" i="0" sz="32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/>
        </p:txBody>
      </p:sp>
      <p:sp>
        <p:nvSpPr>
          <p:cNvPr id="14" name="Google Shape;14;p1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indent="0" lvl="1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indent="0" lvl="2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indent="0" lvl="3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indent="0" lvl="4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indent="0" lvl="5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indent="0" lvl="6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indent="0" lvl="7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indent="0" lvl="8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8.jpg"/><Relationship Id="rId5" Type="http://schemas.openxmlformats.org/officeDocument/2006/relationships/image" Target="../media/image30.jpg"/><Relationship Id="rId6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ue rectangle" id="136" name="Google Shape;136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" r="-1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People with documents" id="137" name="Google Shape;137;p16"/>
          <p:cNvSpPr/>
          <p:nvPr/>
        </p:nvSpPr>
        <p:spPr>
          <a:xfrm>
            <a:off x="1270" y="0"/>
            <a:ext cx="1218946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38" name="Google Shape;138;p16"/>
          <p:cNvSpPr txBox="1"/>
          <p:nvPr>
            <p:ph type="ctrTitle"/>
          </p:nvPr>
        </p:nvSpPr>
        <p:spPr>
          <a:xfrm>
            <a:off x="1524000" y="2008518"/>
            <a:ext cx="9144000" cy="2128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</a:pPr>
            <a:r>
              <a:rPr lang="en-US" sz="5000">
                <a:solidFill>
                  <a:schemeClr val="lt1"/>
                </a:solidFill>
              </a:rPr>
              <a:t>GENERAL SERVICES</a:t>
            </a:r>
            <a:br>
              <a:rPr lang="en-US" sz="5000">
                <a:solidFill>
                  <a:schemeClr val="lt1"/>
                </a:solidFill>
              </a:rPr>
            </a:br>
            <a:r>
              <a:rPr lang="en-US" sz="5000"/>
              <a:t>MARKETING PLAN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39" name="Google Shape;139;p16"/>
          <p:cNvSpPr txBox="1"/>
          <p:nvPr>
            <p:ph idx="1" type="subTitle"/>
          </p:nvPr>
        </p:nvSpPr>
        <p:spPr>
          <a:xfrm>
            <a:off x="4152000" y="4221162"/>
            <a:ext cx="3888000" cy="882001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1" i="1" lang="en-US" sz="2500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rPr>
              <a:t>Investor Opportunity</a:t>
            </a:r>
            <a:endParaRPr/>
          </a:p>
        </p:txBody>
      </p:sp>
      <p:sp>
        <p:nvSpPr>
          <p:cNvPr descr="Beige rectangle" id="140" name="Google Shape;140;p16"/>
          <p:cNvSpPr/>
          <p:nvPr/>
        </p:nvSpPr>
        <p:spPr>
          <a:xfrm flipH="1" rot="10800000">
            <a:off x="2895600" y="3129015"/>
            <a:ext cx="6400800" cy="45719"/>
          </a:xfrm>
          <a:custGeom>
            <a:rect b="b" l="l" r="r" t="t"/>
            <a:pathLst>
              <a:path extrusionOk="0" h="120000"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o person handshake" id="281" name="Google Shape;28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282" name="Google Shape;282;p25"/>
          <p:cNvSpPr/>
          <p:nvPr/>
        </p:nvSpPr>
        <p:spPr>
          <a:xfrm>
            <a:off x="1200" y="0"/>
            <a:ext cx="1219080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283" name="Google Shape;283;p25"/>
          <p:cNvSpPr/>
          <p:nvPr/>
        </p:nvSpPr>
        <p:spPr>
          <a:xfrm>
            <a:off x="1159376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4040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84" name="Google Shape;28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THE TEAM</a:t>
            </a:r>
            <a:endParaRPr/>
          </a:p>
        </p:txBody>
      </p:sp>
      <p:sp>
        <p:nvSpPr>
          <p:cNvPr descr="Blue rectangle" id="285" name="Google Shape;285;p25"/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circle" id="286" name="Google Shape;286;p25"/>
          <p:cNvSpPr/>
          <p:nvPr/>
        </p:nvSpPr>
        <p:spPr>
          <a:xfrm>
            <a:off x="4111752" y="1544325"/>
            <a:ext cx="3968496" cy="3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circle" id="287" name="Google Shape;287;p25"/>
          <p:cNvSpPr/>
          <p:nvPr/>
        </p:nvSpPr>
        <p:spPr>
          <a:xfrm>
            <a:off x="1382038" y="2004364"/>
            <a:ext cx="2843784" cy="28437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circle" id="288" name="Google Shape;288;p25"/>
          <p:cNvSpPr/>
          <p:nvPr/>
        </p:nvSpPr>
        <p:spPr>
          <a:xfrm>
            <a:off x="7938465" y="1981199"/>
            <a:ext cx="2843784" cy="28437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descr="A man" id="289" name="Google Shape;289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2836" y="2219248"/>
            <a:ext cx="2414016" cy="2414016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man" id="290" name="Google Shape;290;p25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3588" y="2196083"/>
            <a:ext cx="2414016" cy="2414016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woman" id="291" name="Google Shape;291;p25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7240" y="2019165"/>
            <a:ext cx="3017520" cy="30175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2" name="Google Shape;292;p25"/>
          <p:cNvSpPr txBox="1"/>
          <p:nvPr>
            <p:ph idx="1" type="body"/>
          </p:nvPr>
        </p:nvSpPr>
        <p:spPr>
          <a:xfrm>
            <a:off x="1448308" y="4942523"/>
            <a:ext cx="2700338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August Bergquist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Manager</a:t>
            </a:r>
            <a:endParaRPr/>
          </a:p>
        </p:txBody>
      </p:sp>
      <p:sp>
        <p:nvSpPr>
          <p:cNvPr id="293" name="Google Shape;293;p25"/>
          <p:cNvSpPr txBox="1"/>
          <p:nvPr>
            <p:ph idx="6" type="body"/>
          </p:nvPr>
        </p:nvSpPr>
        <p:spPr>
          <a:xfrm>
            <a:off x="4745831" y="5589716"/>
            <a:ext cx="2700338" cy="5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Victoria Lindqvist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Owner</a:t>
            </a:r>
            <a:endParaRPr/>
          </a:p>
        </p:txBody>
      </p:sp>
      <p:sp>
        <p:nvSpPr>
          <p:cNvPr id="294" name="Google Shape;294;p25"/>
          <p:cNvSpPr txBox="1"/>
          <p:nvPr>
            <p:ph idx="7" type="body"/>
          </p:nvPr>
        </p:nvSpPr>
        <p:spPr>
          <a:xfrm>
            <a:off x="8025066" y="4942523"/>
            <a:ext cx="2700338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Allan Matson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Key employee</a:t>
            </a:r>
            <a:endParaRPr/>
          </a:p>
        </p:txBody>
      </p:sp>
      <p:sp>
        <p:nvSpPr>
          <p:cNvPr descr="Beige rectangle" id="295" name="Google Shape;295;p25"/>
          <p:cNvSpPr/>
          <p:nvPr/>
        </p:nvSpPr>
        <p:spPr>
          <a:xfrm>
            <a:off x="936234" y="1332834"/>
            <a:ext cx="2194560" cy="0"/>
          </a:xfrm>
          <a:custGeom>
            <a:rect b="b" l="l" r="r" t="t"/>
            <a:pathLst>
              <a:path extrusionOk="0" h="120000"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96" name="Google Shape;296;p25"/>
          <p:cNvSpPr txBox="1"/>
          <p:nvPr>
            <p:ph idx="12" type="sldNum"/>
          </p:nvPr>
        </p:nvSpPr>
        <p:spPr>
          <a:xfrm>
            <a:off x="11468844" y="6110894"/>
            <a:ext cx="409212" cy="481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80054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BUSINESS RATIOS</a:t>
            </a:r>
            <a:endParaRPr/>
          </a:p>
        </p:txBody>
      </p:sp>
      <p:sp>
        <p:nvSpPr>
          <p:cNvPr id="302" name="Google Shape;302;p26"/>
          <p:cNvSpPr txBox="1"/>
          <p:nvPr>
            <p:ph idx="12" type="sldNum"/>
          </p:nvPr>
        </p:nvSpPr>
        <p:spPr>
          <a:xfrm>
            <a:off x="11484886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descr="Table" id="303" name="Google Shape;303;p26"/>
          <p:cNvGraphicFramePr/>
          <p:nvPr/>
        </p:nvGraphicFramePr>
        <p:xfrm>
          <a:off x="912342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{6F99DB22-D92C-4FD7-BA4C-526B17455A8B}</a:tableStyleId>
              </a:tblPr>
              <a:tblGrid>
                <a:gridCol w="2052000"/>
                <a:gridCol w="1008000"/>
                <a:gridCol w="1008000"/>
                <a:gridCol w="1008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FINANCIAL RATIOS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YR1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YR2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YR3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Profit Margin</a:t>
                      </a:r>
                      <a:endParaRPr/>
                    </a:p>
                  </a:txBody>
                  <a:tcPr marT="0" marB="0" marR="9145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12.07%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14.95%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17.66%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 "/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Assets to Liabilities</a:t>
                      </a:r>
                      <a:endParaRPr b="0" sz="105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9145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 "/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2.83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4.24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7.44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 "/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Equity to Liabilities</a:t>
                      </a:r>
                      <a:endParaRPr/>
                    </a:p>
                  </a:txBody>
                  <a:tcPr marT="0" marB="0" marR="9145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 "/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1.83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3.24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6.44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 "/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Assets to Equity</a:t>
                      </a:r>
                      <a:endParaRPr/>
                    </a:p>
                  </a:txBody>
                  <a:tcPr marT="0" marB="0" marR="91450" marL="3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 "/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1.55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1.31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1.16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descr="Beige rectangle" id="304" name="Google Shape;304;p26"/>
          <p:cNvSpPr/>
          <p:nvPr/>
        </p:nvSpPr>
        <p:spPr>
          <a:xfrm>
            <a:off x="910558" y="1331843"/>
            <a:ext cx="3749040" cy="0"/>
          </a:xfrm>
          <a:custGeom>
            <a:rect b="b" l="l" r="r" t="t"/>
            <a:pathLst>
              <a:path extrusionOk="0" h="120000"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descr="Table" id="305" name="Google Shape;3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830" y="3792538"/>
            <a:ext cx="10512000" cy="2384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descr="Table" id="306" name="Google Shape;306;p26"/>
          <p:cNvGraphicFramePr/>
          <p:nvPr/>
        </p:nvGraphicFramePr>
        <p:xfrm>
          <a:off x="6243997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{6F99DB22-D92C-4FD7-BA4C-526B17455A8B}</a:tableStyleId>
              </a:tblPr>
              <a:tblGrid>
                <a:gridCol w="2041675"/>
                <a:gridCol w="1008000"/>
                <a:gridCol w="1008000"/>
                <a:gridCol w="1008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LIQUIDITY RATIOS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YR1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YR2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YR3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41675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ACID Test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2.34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3.66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6.67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1675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Cash to Assets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0.83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0.86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0.90</a:t>
                      </a:r>
                      <a:endParaRPr/>
                    </a:p>
                  </a:txBody>
                  <a:tcPr marT="0" marB="0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type="title"/>
          </p:nvPr>
        </p:nvSpPr>
        <p:spPr>
          <a:xfrm>
            <a:off x="794587" y="438224"/>
            <a:ext cx="3932237" cy="1302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MAJOR</a:t>
            </a:r>
            <a:br>
              <a:rPr lang="en-US"/>
            </a:br>
            <a:r>
              <a:rPr lang="en-US"/>
              <a:t>COMPETITORS</a:t>
            </a:r>
            <a:endParaRPr/>
          </a:p>
        </p:txBody>
      </p:sp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7046601" y="1533844"/>
            <a:ext cx="4505012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b="1" lang="en-US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Heading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EEFF2"/>
              </a:buClr>
              <a:buSzPts val="1500"/>
              <a:buNone/>
            </a:pPr>
            <a:r>
              <a:rPr i="1" lang="en-US" sz="1500">
                <a:solidFill>
                  <a:srgbClr val="DEEFF2"/>
                </a:solidFill>
              </a:rPr>
              <a:t>Lorem ipsum dolor sit amet, consectetur adipiscing elit. Etiam aliquet eu mi quis lacinia.  Ut fermentum a magna ut eleifend. </a:t>
            </a:r>
            <a:endParaRPr/>
          </a:p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oup of people" id="314" name="Google Shape;31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81319"/>
            <a:ext cx="6024562" cy="273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>
            <p:ph idx="5" type="body"/>
          </p:nvPr>
        </p:nvSpPr>
        <p:spPr>
          <a:xfrm>
            <a:off x="7046600" y="2767447"/>
            <a:ext cx="4422244" cy="1648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50"/>
              <a:buNone/>
            </a:pPr>
            <a:r>
              <a:rPr b="1" lang="en-US" sz="24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Heading 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EEFF2"/>
              </a:buClr>
              <a:buSzPts val="1540"/>
              <a:buNone/>
            </a:pPr>
            <a:r>
              <a:rPr i="1" lang="en-US" sz="1540">
                <a:solidFill>
                  <a:srgbClr val="DEEFF2"/>
                </a:solidFill>
              </a:rPr>
              <a:t>Lorem ipsum dolor sit amet, consectetur adipiscing elit. Etiam aliquet eu mi quis lacinia.  Ut fermentum a magna ut eleifend. Integer convallis suscipit ante eu varius. Morbi a purus dolor. </a:t>
            </a:r>
            <a:endParaRPr/>
          </a:p>
        </p:txBody>
      </p:sp>
      <p:sp>
        <p:nvSpPr>
          <p:cNvPr id="316" name="Google Shape;316;p27"/>
          <p:cNvSpPr txBox="1"/>
          <p:nvPr>
            <p:ph idx="7" type="body"/>
          </p:nvPr>
        </p:nvSpPr>
        <p:spPr>
          <a:xfrm>
            <a:off x="7046600" y="4392329"/>
            <a:ext cx="4505012" cy="191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b="1" lang="en-US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Heading 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EEFF2"/>
              </a:buClr>
              <a:buSzPts val="1500"/>
              <a:buNone/>
            </a:pPr>
            <a:r>
              <a:rPr i="1" lang="en-US" sz="1500">
                <a:solidFill>
                  <a:srgbClr val="DEEFF2"/>
                </a:solidFill>
              </a:rPr>
              <a:t>Lorem ipsum dolor sit amet, consectetur adipiscing elit. Etiam aliquet eu mi quis lacinia.  Ut fermentum a magna ut eleifend. Integer convallis suscipit ante eu varius. Morbi a purus dolor. </a:t>
            </a:r>
            <a:endParaRPr/>
          </a:p>
        </p:txBody>
      </p:sp>
      <p:pic>
        <p:nvPicPr>
          <p:cNvPr descr="Check icon" id="317" name="Google Shape;317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239" y="1478511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icon" id="318" name="Google Shape;318;p27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239" y="2712900"/>
            <a:ext cx="576000" cy="57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icon" id="319" name="Google Shape;319;p27"/>
          <p:cNvPicPr preferRelativeResize="0"/>
          <p:nvPr>
            <p:ph idx="6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239" y="4322877"/>
            <a:ext cx="576000" cy="5760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eige rectangle" id="320" name="Google Shape;320;p27"/>
          <p:cNvSpPr/>
          <p:nvPr/>
        </p:nvSpPr>
        <p:spPr>
          <a:xfrm>
            <a:off x="905944" y="1812351"/>
            <a:ext cx="3200400" cy="0"/>
          </a:xfrm>
          <a:custGeom>
            <a:rect b="b" l="l" r="r" t="t"/>
            <a:pathLst>
              <a:path extrusionOk="0" h="120000"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look at the document" id="325" name="Google Shape;3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326" name="Google Shape;326;p28"/>
          <p:cNvSpPr/>
          <p:nvPr/>
        </p:nvSpPr>
        <p:spPr>
          <a:xfrm>
            <a:off x="1200" y="0"/>
            <a:ext cx="1218960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327" name="Google Shape;327;p28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White circle" id="328" name="Google Shape;328;p28"/>
          <p:cNvSpPr/>
          <p:nvPr/>
        </p:nvSpPr>
        <p:spPr>
          <a:xfrm>
            <a:off x="3665866" y="1611824"/>
            <a:ext cx="4494508" cy="44945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329" name="Google Shape;32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REQUIRED FUNDING</a:t>
            </a:r>
            <a:endParaRPr/>
          </a:p>
        </p:txBody>
      </p:sp>
      <p:sp>
        <p:nvSpPr>
          <p:cNvPr id="330" name="Google Shape;330;p28"/>
          <p:cNvSpPr txBox="1"/>
          <p:nvPr>
            <p:ph idx="12" type="sldNum"/>
          </p:nvPr>
        </p:nvSpPr>
        <p:spPr>
          <a:xfrm>
            <a:off x="11484886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331" name="Google Shape;331;p28"/>
          <p:cNvSpPr/>
          <p:nvPr/>
        </p:nvSpPr>
        <p:spPr>
          <a:xfrm>
            <a:off x="941075" y="1353500"/>
            <a:ext cx="4389120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descr="Chart" id="332" name="Google Shape;3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7277" y="1699285"/>
            <a:ext cx="7151687" cy="431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8"/>
          <p:cNvSpPr txBox="1"/>
          <p:nvPr/>
        </p:nvSpPr>
        <p:spPr>
          <a:xfrm>
            <a:off x="8750984" y="2469616"/>
            <a:ext cx="2553268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DEBT INVESTOR</a:t>
            </a:r>
            <a:endParaRPr/>
          </a:p>
          <a:p>
            <a:pPr indent="0" lvl="0" marL="12700" marR="0" rtl="0" algn="r"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$100,000 – 39%</a:t>
            </a:r>
            <a:endParaRPr/>
          </a:p>
        </p:txBody>
      </p:sp>
      <p:sp>
        <p:nvSpPr>
          <p:cNvPr id="334" name="Google Shape;334;p28"/>
          <p:cNvSpPr txBox="1"/>
          <p:nvPr/>
        </p:nvSpPr>
        <p:spPr>
          <a:xfrm>
            <a:off x="933924" y="4946920"/>
            <a:ext cx="2303011" cy="695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BANK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$50,000 - 20%</a:t>
            </a:r>
            <a:endParaRPr/>
          </a:p>
        </p:txBody>
      </p:sp>
      <p:sp>
        <p:nvSpPr>
          <p:cNvPr id="335" name="Google Shape;335;p28"/>
          <p:cNvSpPr txBox="1"/>
          <p:nvPr/>
        </p:nvSpPr>
        <p:spPr>
          <a:xfrm>
            <a:off x="8794215" y="4946920"/>
            <a:ext cx="2585142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OWNER EQUITY</a:t>
            </a:r>
            <a:endParaRPr/>
          </a:p>
          <a:p>
            <a:pPr indent="0" lvl="0" marL="12700" marR="0" rtl="0" algn="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$50,000 – 20%</a:t>
            </a:r>
            <a:endParaRPr/>
          </a:p>
        </p:txBody>
      </p:sp>
      <p:sp>
        <p:nvSpPr>
          <p:cNvPr id="336" name="Google Shape;336;p28"/>
          <p:cNvSpPr txBox="1"/>
          <p:nvPr/>
        </p:nvSpPr>
        <p:spPr>
          <a:xfrm>
            <a:off x="933925" y="2469616"/>
            <a:ext cx="2467642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OTHER INVESTMENT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$55,000 - 21%</a:t>
            </a:r>
            <a:endParaRPr sz="2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descr="White line" id="337" name="Google Shape;337;p28"/>
          <p:cNvCxnSpPr/>
          <p:nvPr/>
        </p:nvCxnSpPr>
        <p:spPr>
          <a:xfrm>
            <a:off x="3218865" y="2944678"/>
            <a:ext cx="828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descr="White line" id="338" name="Google Shape;338;p28"/>
          <p:cNvCxnSpPr/>
          <p:nvPr/>
        </p:nvCxnSpPr>
        <p:spPr>
          <a:xfrm>
            <a:off x="3218865" y="5406326"/>
            <a:ext cx="122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descr="White line" id="339" name="Google Shape;339;p28"/>
          <p:cNvCxnSpPr/>
          <p:nvPr/>
        </p:nvCxnSpPr>
        <p:spPr>
          <a:xfrm>
            <a:off x="7778984" y="2944678"/>
            <a:ext cx="972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descr="White line" id="340" name="Google Shape;340;p28"/>
          <p:cNvCxnSpPr/>
          <p:nvPr/>
        </p:nvCxnSpPr>
        <p:spPr>
          <a:xfrm>
            <a:off x="7426788" y="5406326"/>
            <a:ext cx="132419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discuss something" id="345" name="Google Shape;3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346" name="Google Shape;346;p29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White circle" id="347" name="Google Shape;347;p29"/>
          <p:cNvSpPr/>
          <p:nvPr/>
        </p:nvSpPr>
        <p:spPr>
          <a:xfrm>
            <a:off x="3814456" y="1611824"/>
            <a:ext cx="4494508" cy="44945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348" name="Google Shape;348;p29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rectangle" id="349" name="Google Shape;349;p29"/>
          <p:cNvSpPr/>
          <p:nvPr/>
        </p:nvSpPr>
        <p:spPr>
          <a:xfrm>
            <a:off x="917212" y="1332585"/>
            <a:ext cx="3200400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descr="Chart" id="350" name="Google Shape;35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5867" y="1699285"/>
            <a:ext cx="7151687" cy="431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9619003" y="2456426"/>
            <a:ext cx="1611159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LEASE DEPOSIT</a:t>
            </a:r>
            <a:endParaRPr/>
          </a:p>
          <a:p>
            <a:pPr indent="0" lvl="0" marL="12700" marR="0" rtl="0" algn="r"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1%</a:t>
            </a:r>
            <a:endParaRPr/>
          </a:p>
        </p:txBody>
      </p:sp>
      <p:sp>
        <p:nvSpPr>
          <p:cNvPr id="352" name="Google Shape;352;p29"/>
          <p:cNvSpPr txBox="1"/>
          <p:nvPr/>
        </p:nvSpPr>
        <p:spPr>
          <a:xfrm>
            <a:off x="896535" y="5290701"/>
            <a:ext cx="2303011" cy="695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EQUIPMENT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X%</a:t>
            </a:r>
            <a:endParaRPr/>
          </a:p>
        </p:txBody>
      </p:sp>
      <p:sp>
        <p:nvSpPr>
          <p:cNvPr id="353" name="Google Shape;353;p29"/>
          <p:cNvSpPr txBox="1"/>
          <p:nvPr/>
        </p:nvSpPr>
        <p:spPr>
          <a:xfrm>
            <a:off x="8645020" y="4144126"/>
            <a:ext cx="2585142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IMPROVEMENTS</a:t>
            </a:r>
            <a:endParaRPr/>
          </a:p>
          <a:p>
            <a:pPr indent="0" lvl="0" marL="12700" marR="0" rtl="0" algn="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20%</a:t>
            </a:r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896536" y="2577990"/>
            <a:ext cx="2467642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WEBSITE DEVELOPMENT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$2%</a:t>
            </a:r>
            <a:endParaRPr sz="2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descr="White line" id="355" name="Google Shape;355;p29"/>
          <p:cNvCxnSpPr/>
          <p:nvPr/>
        </p:nvCxnSpPr>
        <p:spPr>
          <a:xfrm>
            <a:off x="1732515" y="3048852"/>
            <a:ext cx="237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descr="White line" id="356" name="Google Shape;356;p29"/>
          <p:cNvCxnSpPr/>
          <p:nvPr/>
        </p:nvCxnSpPr>
        <p:spPr>
          <a:xfrm>
            <a:off x="1732515" y="5748963"/>
            <a:ext cx="356143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descr="White line" id="357" name="Google Shape;357;p29"/>
          <p:cNvCxnSpPr/>
          <p:nvPr/>
        </p:nvCxnSpPr>
        <p:spPr>
          <a:xfrm>
            <a:off x="8079196" y="2944678"/>
            <a:ext cx="226986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descr="White line" id="358" name="Google Shape;358;p29"/>
          <p:cNvCxnSpPr/>
          <p:nvPr/>
        </p:nvCxnSpPr>
        <p:spPr>
          <a:xfrm>
            <a:off x="8079196" y="4601654"/>
            <a:ext cx="23168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9" name="Google Shape;359;p29"/>
          <p:cNvSpPr txBox="1"/>
          <p:nvPr/>
        </p:nvSpPr>
        <p:spPr>
          <a:xfrm>
            <a:off x="8802660" y="5010586"/>
            <a:ext cx="2427502" cy="897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PROFESSIONAL</a:t>
            </a:r>
            <a:b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</a:b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BUSINESS INSURANCE</a:t>
            </a:r>
            <a:endParaRPr/>
          </a:p>
          <a:p>
            <a:pPr indent="0" lvl="0" marL="12700" marR="0" rtl="0" algn="r"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2%</a:t>
            </a:r>
            <a:endParaRPr/>
          </a:p>
        </p:txBody>
      </p:sp>
      <p:cxnSp>
        <p:nvCxnSpPr>
          <p:cNvPr descr="White line" id="360" name="Google Shape;360;p29"/>
          <p:cNvCxnSpPr/>
          <p:nvPr/>
        </p:nvCxnSpPr>
        <p:spPr>
          <a:xfrm>
            <a:off x="7222853" y="5748963"/>
            <a:ext cx="317321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29"/>
          <p:cNvSpPr txBox="1"/>
          <p:nvPr/>
        </p:nvSpPr>
        <p:spPr>
          <a:xfrm>
            <a:off x="888318" y="4386464"/>
            <a:ext cx="2467642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MARKETING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4%</a:t>
            </a:r>
            <a:endParaRPr sz="2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descr="White line" id="362" name="Google Shape;362;p29"/>
          <p:cNvCxnSpPr/>
          <p:nvPr/>
        </p:nvCxnSpPr>
        <p:spPr>
          <a:xfrm>
            <a:off x="1732515" y="4848926"/>
            <a:ext cx="248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29"/>
          <p:cNvSpPr txBox="1"/>
          <p:nvPr/>
        </p:nvSpPr>
        <p:spPr>
          <a:xfrm>
            <a:off x="888318" y="3482227"/>
            <a:ext cx="2467642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WORKING CAPITAL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28%</a:t>
            </a:r>
            <a:endParaRPr sz="2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descr="White line" id="364" name="Google Shape;364;p29"/>
          <p:cNvCxnSpPr/>
          <p:nvPr/>
        </p:nvCxnSpPr>
        <p:spPr>
          <a:xfrm>
            <a:off x="1732515" y="3948889"/>
            <a:ext cx="2232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5" name="Google Shape;365;p29"/>
          <p:cNvSpPr txBox="1"/>
          <p:nvPr/>
        </p:nvSpPr>
        <p:spPr>
          <a:xfrm>
            <a:off x="8954727" y="1612576"/>
            <a:ext cx="2275435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INITIAL LEASE PAYMENT</a:t>
            </a:r>
            <a:endParaRPr/>
          </a:p>
          <a:p>
            <a:pPr indent="0" lvl="0" marL="12700" marR="0" rtl="0" algn="r"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3%</a:t>
            </a:r>
            <a:endParaRPr/>
          </a:p>
        </p:txBody>
      </p:sp>
      <p:cxnSp>
        <p:nvCxnSpPr>
          <p:cNvPr descr="White line" id="366" name="Google Shape;366;p29"/>
          <p:cNvCxnSpPr/>
          <p:nvPr/>
        </p:nvCxnSpPr>
        <p:spPr>
          <a:xfrm>
            <a:off x="7427748" y="2103136"/>
            <a:ext cx="292130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29"/>
          <p:cNvSpPr txBox="1"/>
          <p:nvPr/>
        </p:nvSpPr>
        <p:spPr>
          <a:xfrm>
            <a:off x="896536" y="1673753"/>
            <a:ext cx="2467642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MISCELLANEOUS COSTS</a:t>
            </a:r>
            <a:endParaRPr i="1" sz="1400">
              <a:solidFill>
                <a:srgbClr val="FFFFFF"/>
              </a:solidFill>
              <a:latin typeface="Arial "/>
              <a:ea typeface="Arial "/>
              <a:cs typeface="Arial "/>
              <a:sym typeface="Arial 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$8%</a:t>
            </a:r>
            <a:endParaRPr sz="2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descr="White line" id="368" name="Google Shape;368;p29"/>
          <p:cNvCxnSpPr/>
          <p:nvPr/>
        </p:nvCxnSpPr>
        <p:spPr>
          <a:xfrm>
            <a:off x="1732515" y="2148815"/>
            <a:ext cx="306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9" name="Google Shape;369;p29"/>
          <p:cNvSpPr txBox="1"/>
          <p:nvPr/>
        </p:nvSpPr>
        <p:spPr>
          <a:xfrm>
            <a:off x="9650341" y="3300276"/>
            <a:ext cx="1611159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FF&amp;E</a:t>
            </a:r>
            <a:endParaRPr/>
          </a:p>
          <a:p>
            <a:pPr indent="0" lvl="0" marL="12700" marR="0" rtl="0" algn="r">
              <a:spcBef>
                <a:spcPts val="34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24%</a:t>
            </a:r>
            <a:endParaRPr/>
          </a:p>
        </p:txBody>
      </p:sp>
      <p:cxnSp>
        <p:nvCxnSpPr>
          <p:cNvPr descr="White line" id="370" name="Google Shape;370;p29"/>
          <p:cNvCxnSpPr/>
          <p:nvPr/>
        </p:nvCxnSpPr>
        <p:spPr>
          <a:xfrm>
            <a:off x="8272071" y="3773383"/>
            <a:ext cx="2108323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1" name="Google Shape;371;p29"/>
          <p:cNvSpPr txBox="1"/>
          <p:nvPr>
            <p:ph type="title"/>
          </p:nvPr>
        </p:nvSpPr>
        <p:spPr>
          <a:xfrm>
            <a:off x="80054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USE OF FUNDS: Fixed Startup Expenses</a:t>
            </a:r>
            <a:endParaRPr/>
          </a:p>
        </p:txBody>
      </p:sp>
      <p:sp>
        <p:nvSpPr>
          <p:cNvPr id="372" name="Google Shape;372;p29"/>
          <p:cNvSpPr txBox="1"/>
          <p:nvPr>
            <p:ph idx="12" type="sldNum"/>
          </p:nvPr>
        </p:nvSpPr>
        <p:spPr>
          <a:xfrm>
            <a:off x="11484342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rl with documents" id="377" name="Google Shape;3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" y="675"/>
            <a:ext cx="12189600" cy="68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 txBox="1"/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1548000" spcFirstLastPara="1" rIns="91425" wrap="square" tIns="2160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1" i="1" lang="en-US" sz="25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Mirjam Nilsson</a:t>
            </a:r>
            <a:endParaRPr b="1" i="1" sz="2500">
              <a:solidFill>
                <a:srgbClr val="FFFFFF"/>
              </a:solidFill>
              <a:latin typeface="Arial "/>
              <a:ea typeface="Arial "/>
              <a:cs typeface="Arial "/>
              <a:sym typeface="Arial "/>
            </a:endParaRPr>
          </a:p>
          <a:p>
            <a:pPr indent="0" lvl="0" marL="0" marR="508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1" i="1" lang="en-US" sz="25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nilsson@example.com</a:t>
            </a:r>
            <a:endParaRPr/>
          </a:p>
          <a:p>
            <a:pPr indent="0" lvl="0" marL="0" marR="508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1" i="1" lang="en-US" sz="25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678-555-0100</a:t>
            </a:r>
            <a:endParaRPr b="1" i="1" sz="2500">
              <a:solidFill>
                <a:srgbClr val="FFFFFF"/>
              </a:solidFill>
              <a:latin typeface="Arial "/>
              <a:ea typeface="Arial "/>
              <a:cs typeface="Arial "/>
              <a:sym typeface="Arial 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lt2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rectangle" id="379" name="Google Shape;379;p30"/>
          <p:cNvSpPr/>
          <p:nvPr/>
        </p:nvSpPr>
        <p:spPr>
          <a:xfrm>
            <a:off x="947230" y="2894901"/>
            <a:ext cx="4206240" cy="0"/>
          </a:xfrm>
          <a:custGeom>
            <a:rect b="b" l="l" r="r" t="t"/>
            <a:pathLst>
              <a:path extrusionOk="0" h="120000"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descr="Person icon" id="380" name="Google Shape;38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237" y="3470503"/>
            <a:ext cx="3429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l icon" id="381" name="Google Shape;38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237" y="3965704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 icon" id="382" name="Google Shape;38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5237" y="4451380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 txBox="1"/>
          <p:nvPr>
            <p:ph type="title"/>
          </p:nvPr>
        </p:nvSpPr>
        <p:spPr>
          <a:xfrm>
            <a:off x="838200" y="1701559"/>
            <a:ext cx="485921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</a:pPr>
            <a:r>
              <a:rPr lang="en-US" sz="5000">
                <a:solidFill>
                  <a:schemeClr val="lt1"/>
                </a:solidFill>
              </a:rPr>
              <a:t>THANK YOU!</a:t>
            </a:r>
            <a:endParaRPr sz="5000"/>
          </a:p>
        </p:txBody>
      </p:sp>
      <p:sp>
        <p:nvSpPr>
          <p:cNvPr id="384" name="Google Shape;384;p30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 talks by phone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" y="4665"/>
            <a:ext cx="6991350" cy="6848669"/>
          </a:xfrm>
          <a:prstGeom prst="rect">
            <a:avLst/>
          </a:prstGeom>
          <a:noFill/>
          <a:ln>
            <a:noFill/>
          </a:ln>
        </p:spPr>
      </p:pic>
      <p:sp>
        <p:nvSpPr>
          <p:cNvPr descr="Beige rectangle" id="146" name="Google Shape;146;p17"/>
          <p:cNvSpPr/>
          <p:nvPr/>
        </p:nvSpPr>
        <p:spPr>
          <a:xfrm>
            <a:off x="8181340" y="1359001"/>
            <a:ext cx="4010660" cy="4194074"/>
          </a:xfrm>
          <a:custGeom>
            <a:rect b="b" l="l" r="r" t="t"/>
            <a:pathLst>
              <a:path extrusionOk="0" h="333375" w="4010659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rectangle" id="147" name="Google Shape;147;p17"/>
          <p:cNvSpPr/>
          <p:nvPr/>
        </p:nvSpPr>
        <p:spPr>
          <a:xfrm>
            <a:off x="5502275" y="1692008"/>
            <a:ext cx="6689725" cy="3528060"/>
          </a:xfrm>
          <a:custGeom>
            <a:rect b="b" l="l" r="r" t="t"/>
            <a:pathLst>
              <a:path extrusionOk="0" h="3528060" w="6689725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48" name="Google Shape;148;p17"/>
          <p:cNvSpPr txBox="1"/>
          <p:nvPr>
            <p:ph type="title"/>
          </p:nvPr>
        </p:nvSpPr>
        <p:spPr>
          <a:xfrm>
            <a:off x="6207698" y="2331086"/>
            <a:ext cx="5165558" cy="8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OUR BIG </a:t>
            </a:r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IDEA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7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150" name="Google Shape;150;p17"/>
          <p:cNvSpPr/>
          <p:nvPr/>
        </p:nvSpPr>
        <p:spPr>
          <a:xfrm>
            <a:off x="6337837" y="3035554"/>
            <a:ext cx="2926080" cy="0"/>
          </a:xfrm>
          <a:custGeom>
            <a:rect b="b" l="l" r="r" t="t"/>
            <a:pathLst>
              <a:path extrusionOk="0" h="120000"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1800"/>
              <a:buFont typeface="Arial"/>
              <a:buNone/>
            </a:pPr>
            <a:r>
              <a:rPr i="1" lang="en-US" sz="18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Lorem ipsum dolor sit amet, consectetur adipiscing elit. Etiam aliquet eu mi quis lacinia. Ut fermentum a magna ut eleifend. Integer convallis suscipit ante eu varius. Morbi a purus dolor. Suspendisse sit amet ipsum finibus justo viverra blandit.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's hands" id="156" name="Google Shape;156;p1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" y="0"/>
            <a:ext cx="12189600" cy="68566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157" name="Google Shape;157;p18"/>
          <p:cNvSpPr/>
          <p:nvPr/>
        </p:nvSpPr>
        <p:spPr>
          <a:xfrm>
            <a:off x="1200" y="0"/>
            <a:ext cx="1218960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158" name="Google Shape;158;p18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59" name="Google Shape;159;p18"/>
          <p:cNvSpPr txBox="1"/>
          <p:nvPr>
            <p:ph type="title"/>
          </p:nvPr>
        </p:nvSpPr>
        <p:spPr>
          <a:xfrm>
            <a:off x="806116" y="3299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INDUSTRY OUTLOOK</a:t>
            </a:r>
            <a:endParaRPr/>
          </a:p>
        </p:txBody>
      </p:sp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descr="Table" id="161" name="Google Shape;161;p18"/>
          <p:cNvGraphicFramePr/>
          <p:nvPr/>
        </p:nvGraphicFramePr>
        <p:xfrm>
          <a:off x="859454" y="25447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{6F99DB22-D92C-4FD7-BA4C-526B17455A8B}</a:tableStyleId>
              </a:tblPr>
              <a:tblGrid>
                <a:gridCol w="2094625"/>
                <a:gridCol w="2094625"/>
                <a:gridCol w="2094625"/>
                <a:gridCol w="2094625"/>
                <a:gridCol w="20946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b="1" sz="32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$30M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$200,000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Lorem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ipsum dolor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sit amet</a:t>
                      </a:r>
                      <a:endParaRPr i="1" sz="1800" u="none" cap="none" strike="noStrike">
                        <a:solidFill>
                          <a:schemeClr val="lt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Lorem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ipsum dolor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sit amet</a:t>
                      </a:r>
                      <a:endParaRPr i="1" sz="1800" u="none" cap="none" strike="noStrike">
                        <a:solidFill>
                          <a:schemeClr val="lt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Lorem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ipsum dolor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sit amet</a:t>
                      </a:r>
                      <a:endParaRPr i="1" sz="1800" u="none" cap="none" strike="noStrike">
                        <a:solidFill>
                          <a:schemeClr val="lt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Lorem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ipsum dolor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sit amet</a:t>
                      </a:r>
                      <a:endParaRPr i="1" sz="1800" u="none" cap="none" strike="noStrike">
                        <a:solidFill>
                          <a:schemeClr val="lt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Lorem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ipsum dolor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 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sit amet</a:t>
                      </a:r>
                      <a:endParaRPr i="1" sz="1800" u="none" cap="none" strike="noStrike">
                        <a:solidFill>
                          <a:schemeClr val="lt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descr="Beige rectangle" id="162" name="Google Shape;162;p18"/>
          <p:cNvSpPr/>
          <p:nvPr/>
        </p:nvSpPr>
        <p:spPr>
          <a:xfrm>
            <a:off x="912579" y="1309144"/>
            <a:ext cx="4572000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cxnSp>
        <p:nvCxnSpPr>
          <p:cNvPr descr="Line" id="163" name="Google Shape;163;p18"/>
          <p:cNvCxnSpPr/>
          <p:nvPr/>
        </p:nvCxnSpPr>
        <p:spPr>
          <a:xfrm>
            <a:off x="6096000" y="4124378"/>
            <a:ext cx="0" cy="39600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18"/>
          <p:cNvSpPr/>
          <p:nvPr/>
        </p:nvSpPr>
        <p:spPr>
          <a:xfrm>
            <a:off x="4583907" y="4510419"/>
            <a:ext cx="3024187" cy="745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SUCCESS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" id="170" name="Google Shape;1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75" y="2053173"/>
            <a:ext cx="1481012" cy="116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19"/>
          <p:cNvSpPr txBox="1"/>
          <p:nvPr>
            <p:ph type="title"/>
          </p:nvPr>
        </p:nvSpPr>
        <p:spPr>
          <a:xfrm>
            <a:off x="820410" y="3615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THE MARKET: Lorem ipsum dolor sit amet</a:t>
            </a:r>
            <a:endParaRPr/>
          </a:p>
        </p:txBody>
      </p:sp>
      <p:pic>
        <p:nvPicPr>
          <p:cNvPr descr="Chart" id="173" name="Google Shape;17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80" y="2053173"/>
            <a:ext cx="1316880" cy="1161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19"/>
          <p:cNvGraphicFramePr/>
          <p:nvPr/>
        </p:nvGraphicFramePr>
        <p:xfrm>
          <a:off x="932990" y="41979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{6F99DB22-D92C-4FD7-BA4C-526B17455A8B}</a:tableStyleId>
              </a:tblPr>
              <a:tblGrid>
                <a:gridCol w="2745550"/>
                <a:gridCol w="1920475"/>
                <a:gridCol w="1896750"/>
                <a:gridCol w="1896750"/>
                <a:gridCol w="1896750"/>
              </a:tblGrid>
              <a:tr h="277875">
                <a:tc>
                  <a:txBody>
                    <a:bodyPr>
                      <a:noAutofit/>
                    </a:bodyPr>
                    <a:lstStyle/>
                    <a:p>
                      <a:pPr indent="0" lvl="0" marL="216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CUSTOMERS</a:t>
                      </a:r>
                      <a:endParaRPr sz="1400" u="none" cap="none" strike="noStrike">
                        <a:solidFill>
                          <a:srgbClr val="DEEF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6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GROWTH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6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YR1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6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YR2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6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YR3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91775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Customer 1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2%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$15000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$15300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$15606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775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Customer 2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5%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$25000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$26250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$27563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91775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Customer 3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5%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$20000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$21000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$22050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4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Customer 4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1%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$5000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$5050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$5101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91775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Customer 5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1%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$5000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$5050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$5101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400"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TOTAL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2.8%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$70000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$72650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$75420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descr="Chart" id="175" name="Google Shape;17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0164" y="2053173"/>
            <a:ext cx="1481012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76" name="Google Shape;1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080" y="2053173"/>
            <a:ext cx="1481012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77" name="Google Shape;17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7759" y="2053173"/>
            <a:ext cx="1481012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78" name="Google Shape;17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9591" y="2053173"/>
            <a:ext cx="1481012" cy="116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2164907" y="3194337"/>
            <a:ext cx="100727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</a:t>
            </a:r>
            <a:endParaRPr/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2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3599086" y="3194337"/>
            <a:ext cx="1001544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</a:t>
            </a:r>
            <a:endParaRPr/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3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5467689" y="3194337"/>
            <a:ext cx="901243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4</a:t>
            </a:r>
            <a:endParaRPr sz="1400">
              <a:solidFill>
                <a:srgbClr val="DEEFF2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6974270" y="3194337"/>
            <a:ext cx="901241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5</a:t>
            </a:r>
            <a:endParaRPr sz="1400">
              <a:solidFill>
                <a:srgbClr val="DEEFF2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852235" y="2506665"/>
            <a:ext cx="908033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47%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2157505" y="2506665"/>
            <a:ext cx="1007276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21%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777170" y="2506665"/>
            <a:ext cx="703609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17%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5485825" y="2506665"/>
            <a:ext cx="901247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37%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8476823" y="2506665"/>
            <a:ext cx="729903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45%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852235" y="3194337"/>
            <a:ext cx="908030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1</a:t>
            </a:r>
            <a:endParaRPr/>
          </a:p>
        </p:txBody>
      </p:sp>
      <p:sp>
        <p:nvSpPr>
          <p:cNvPr descr="Beige rectangle" id="189" name="Google Shape;189;p19"/>
          <p:cNvSpPr/>
          <p:nvPr/>
        </p:nvSpPr>
        <p:spPr>
          <a:xfrm>
            <a:off x="952668" y="1329710"/>
            <a:ext cx="2834640" cy="0"/>
          </a:xfrm>
          <a:custGeom>
            <a:rect b="b" l="l" r="r" t="t"/>
            <a:pathLst>
              <a:path extrusionOk="0" h="120000"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descr="Chart" id="190" name="Google Shape;19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0508" y="2053173"/>
            <a:ext cx="1481012" cy="116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8405656" y="3194337"/>
            <a:ext cx="901242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6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9846008" y="3194337"/>
            <a:ext cx="901243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Customer 7</a:t>
            </a:r>
            <a:endParaRPr sz="1400">
              <a:solidFill>
                <a:srgbClr val="DEEFF2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7039802" y="2506665"/>
            <a:ext cx="703609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17%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9846008" y="2506665"/>
            <a:ext cx="901247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37%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819621" y="1743197"/>
            <a:ext cx="3789362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rPr>
              <a:t>Lorem ipsum dolor 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5471151" y="1743197"/>
            <a:ext cx="5233361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rPr>
              <a:t>Lorem ipsum dolor </a:t>
            </a:r>
            <a:endParaRPr/>
          </a:p>
        </p:txBody>
      </p:sp>
      <p:cxnSp>
        <p:nvCxnSpPr>
          <p:cNvPr descr="Line" id="197" name="Google Shape;197;p19"/>
          <p:cNvCxnSpPr/>
          <p:nvPr/>
        </p:nvCxnSpPr>
        <p:spPr>
          <a:xfrm>
            <a:off x="5035890" y="1844675"/>
            <a:ext cx="0" cy="1763713"/>
          </a:xfrm>
          <a:prstGeom prst="straightConnector1">
            <a:avLst/>
          </a:prstGeom>
          <a:noFill/>
          <a:ln cap="flat" cmpd="sng" w="9525">
            <a:solidFill>
              <a:srgbClr val="DEEFF2">
                <a:alpha val="2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o men look at a plan" id="202" name="Google Shape;202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-566"/>
            <a:ext cx="112775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Beige rectangle" id="203" name="Google Shape;203;p20"/>
          <p:cNvSpPr/>
          <p:nvPr/>
        </p:nvSpPr>
        <p:spPr>
          <a:xfrm>
            <a:off x="579775" y="472492"/>
            <a:ext cx="4051368" cy="5913017"/>
          </a:xfrm>
          <a:custGeom>
            <a:rect b="b" l="l" r="r" t="t"/>
            <a:pathLst>
              <a:path extrusionOk="0" h="333375" w="4010659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204" name="Google Shape;204;p20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rectangle" id="205" name="Google Shape;205;p20"/>
          <p:cNvSpPr/>
          <p:nvPr/>
        </p:nvSpPr>
        <p:spPr>
          <a:xfrm>
            <a:off x="911225" y="836613"/>
            <a:ext cx="5184775" cy="5184775"/>
          </a:xfrm>
          <a:custGeom>
            <a:rect b="b" l="l" r="r" t="t"/>
            <a:pathLst>
              <a:path extrusionOk="0" h="3528060" w="6689725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06" name="Google Shape;206;p20"/>
          <p:cNvSpPr txBox="1"/>
          <p:nvPr>
            <p:ph type="title"/>
          </p:nvPr>
        </p:nvSpPr>
        <p:spPr>
          <a:xfrm>
            <a:off x="1379723" y="1900048"/>
            <a:ext cx="4770591" cy="64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</a:pPr>
            <a:r>
              <a:rPr lang="en-US" sz="3000">
                <a:solidFill>
                  <a:schemeClr val="lt1"/>
                </a:solidFill>
              </a:rPr>
              <a:t>SERVICES WE OFFER</a:t>
            </a:r>
            <a:endParaRPr/>
          </a:p>
        </p:txBody>
      </p:sp>
      <p:sp>
        <p:nvSpPr>
          <p:cNvPr id="207" name="Google Shape;207;p20"/>
          <p:cNvSpPr txBox="1"/>
          <p:nvPr>
            <p:ph idx="1" type="body"/>
          </p:nvPr>
        </p:nvSpPr>
        <p:spPr>
          <a:xfrm>
            <a:off x="2072476" y="2875186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000"/>
              <a:buNone/>
            </a:pPr>
            <a:r>
              <a:rPr b="1" lang="en-US"/>
              <a:t>Lorem ipsum dolor </a:t>
            </a:r>
            <a:endParaRPr/>
          </a:p>
        </p:txBody>
      </p:sp>
      <p:sp>
        <p:nvSpPr>
          <p:cNvPr id="208" name="Google Shape;208;p20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eck icon" id="209" name="Google Shape;209;p2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9726" y="270843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icon" id="210" name="Google Shape;210;p20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9726" y="3483770"/>
            <a:ext cx="720000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>
            <p:ph idx="5" type="body"/>
          </p:nvPr>
        </p:nvSpPr>
        <p:spPr>
          <a:xfrm>
            <a:off x="2072475" y="3638054"/>
            <a:ext cx="4057961" cy="4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000"/>
              <a:buNone/>
            </a:pPr>
            <a:r>
              <a:rPr b="1" lang="en-US"/>
              <a:t>Lorem ipsum dolor </a:t>
            </a:r>
            <a:endParaRPr/>
          </a:p>
        </p:txBody>
      </p:sp>
      <p:pic>
        <p:nvPicPr>
          <p:cNvPr descr="Check icon" id="212" name="Google Shape;212;p20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9726" y="4259105"/>
            <a:ext cx="720000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>
            <p:ph idx="7" type="body"/>
          </p:nvPr>
        </p:nvSpPr>
        <p:spPr>
          <a:xfrm>
            <a:off x="2072475" y="4433825"/>
            <a:ext cx="4057961" cy="402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000"/>
              <a:buNone/>
            </a:pPr>
            <a:r>
              <a:rPr b="1" lang="en-US"/>
              <a:t>Lorem ipsum dolor </a:t>
            </a:r>
            <a:endParaRPr/>
          </a:p>
        </p:txBody>
      </p:sp>
      <p:sp>
        <p:nvSpPr>
          <p:cNvPr descr="Beige rectangle" id="214" name="Google Shape;214;p20"/>
          <p:cNvSpPr/>
          <p:nvPr/>
        </p:nvSpPr>
        <p:spPr>
          <a:xfrm flipH="1" rot="10800000">
            <a:off x="1498647" y="2395266"/>
            <a:ext cx="4023360" cy="75489"/>
          </a:xfrm>
          <a:custGeom>
            <a:rect b="b" l="l" r="r" t="t"/>
            <a:pathLst>
              <a:path extrusionOk="0" h="120000"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wo men near laptop "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descr="Beige rectangle" id="221" name="Google Shape;221;p21"/>
          <p:cNvSpPr/>
          <p:nvPr/>
        </p:nvSpPr>
        <p:spPr>
          <a:xfrm>
            <a:off x="8355283" y="836613"/>
            <a:ext cx="3307960" cy="5184775"/>
          </a:xfrm>
          <a:custGeom>
            <a:rect b="b" l="l" r="r" t="t"/>
            <a:pathLst>
              <a:path extrusionOk="0" h="333375" w="4010659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rectangle" id="222" name="Google Shape;222;p21"/>
          <p:cNvSpPr/>
          <p:nvPr/>
        </p:nvSpPr>
        <p:spPr>
          <a:xfrm>
            <a:off x="6226175" y="1"/>
            <a:ext cx="5056205" cy="6857999"/>
          </a:xfrm>
          <a:custGeom>
            <a:rect b="b" l="l" r="r" t="t"/>
            <a:pathLst>
              <a:path extrusionOk="0" h="3528060" w="6689725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7472818" y="2860146"/>
            <a:ext cx="2981822" cy="74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Lorem ipsum dolor sit amet, consectetur</a:t>
            </a:r>
            <a:endParaRPr/>
          </a:p>
        </p:txBody>
      </p:sp>
      <p:pic>
        <p:nvPicPr>
          <p:cNvPr descr="Check mark" id="224" name="Google Shape;2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0067" y="28036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mark" id="225" name="Google Shape;2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0067" y="3693320"/>
            <a:ext cx="720000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/>
          <p:nvPr/>
        </p:nvSpPr>
        <p:spPr>
          <a:xfrm>
            <a:off x="7472817" y="3794464"/>
            <a:ext cx="3307960" cy="74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Etiam aliquet eu </a:t>
            </a:r>
            <a:br>
              <a:rPr b="1" lang="en-US" sz="20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</a:br>
            <a:r>
              <a:rPr b="1" lang="en-US" sz="20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mi quis lacinia </a:t>
            </a:r>
            <a:endParaRPr/>
          </a:p>
        </p:txBody>
      </p:sp>
      <p:pic>
        <p:nvPicPr>
          <p:cNvPr descr="Check mark" id="227" name="Google Shape;2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0067" y="4621055"/>
            <a:ext cx="720000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Suspendisse sit amet ipsum finibus justo</a:t>
            </a:r>
            <a:endParaRPr/>
          </a:p>
        </p:txBody>
      </p:sp>
      <p:sp>
        <p:nvSpPr>
          <p:cNvPr descr="Beige rectangle" id="229" name="Google Shape;229;p21"/>
          <p:cNvSpPr/>
          <p:nvPr/>
        </p:nvSpPr>
        <p:spPr>
          <a:xfrm flipH="1" rot="10800000">
            <a:off x="6890940" y="2458318"/>
            <a:ext cx="2377440" cy="75489"/>
          </a:xfrm>
          <a:custGeom>
            <a:rect b="b" l="l" r="r" t="t"/>
            <a:pathLst>
              <a:path extrusionOk="0" h="120000"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30" name="Google Shape;230;p21"/>
          <p:cNvSpPr txBox="1"/>
          <p:nvPr>
            <p:ph type="title"/>
          </p:nvPr>
        </p:nvSpPr>
        <p:spPr>
          <a:xfrm>
            <a:off x="6758354" y="1279525"/>
            <a:ext cx="44212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OUR SPECIALIZED OFFERINGS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shake" id="235" name="Google Shape;23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0" r="0" t="0"/>
          <a:stretch/>
        </p:blipFill>
        <p:spPr>
          <a:xfrm>
            <a:off x="1200" y="3115388"/>
            <a:ext cx="12189600" cy="3743586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236" name="Google Shape;236;p22"/>
          <p:cNvSpPr/>
          <p:nvPr/>
        </p:nvSpPr>
        <p:spPr>
          <a:xfrm>
            <a:off x="1200" y="3115389"/>
            <a:ext cx="12189600" cy="3742611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8000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237" name="Google Shape;237;p22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38" name="Google Shape;238;p22"/>
          <p:cNvSpPr txBox="1"/>
          <p:nvPr>
            <p:ph type="title"/>
          </p:nvPr>
        </p:nvSpPr>
        <p:spPr>
          <a:xfrm>
            <a:off x="798064" y="3616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857949" y="2130341"/>
            <a:ext cx="378936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General</a:t>
            </a:r>
            <a:br>
              <a:rPr lang="en-US" sz="2000"/>
            </a:br>
            <a:r>
              <a:rPr lang="en-US" sz="2000"/>
              <a:t>Services</a:t>
            </a:r>
            <a:endParaRPr/>
          </a:p>
        </p:txBody>
      </p:sp>
      <p:sp>
        <p:nvSpPr>
          <p:cNvPr id="240" name="Google Shape;240;p22"/>
          <p:cNvSpPr txBox="1"/>
          <p:nvPr>
            <p:ph idx="3" type="body"/>
          </p:nvPr>
        </p:nvSpPr>
        <p:spPr>
          <a:xfrm>
            <a:off x="821373" y="3434047"/>
            <a:ext cx="3132000" cy="2755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Lorem ipsum dolor sit amet, consectetur adipiscing elit.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Etiam aliquet eu mi quis lacinia.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Ut fermentum a magna ut eleifend.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Integer convallis suscipit ante eu varius. Morbi a purus dolor. </a:t>
            </a:r>
            <a:endParaRPr/>
          </a:p>
        </p:txBody>
      </p:sp>
      <p:sp>
        <p:nvSpPr>
          <p:cNvPr id="241" name="Google Shape;241;p22"/>
          <p:cNvSpPr txBox="1"/>
          <p:nvPr>
            <p:ph idx="4" type="body"/>
          </p:nvPr>
        </p:nvSpPr>
        <p:spPr>
          <a:xfrm>
            <a:off x="4552950" y="2130341"/>
            <a:ext cx="474503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Cultivate</a:t>
            </a:r>
            <a:br>
              <a:rPr lang="en-US" sz="2000"/>
            </a:br>
            <a:r>
              <a:rPr lang="en-US" sz="2000"/>
              <a:t>Referral Sources</a:t>
            </a:r>
            <a:endParaRPr/>
          </a:p>
        </p:txBody>
      </p:sp>
      <p:sp>
        <p:nvSpPr>
          <p:cNvPr id="242" name="Google Shape;242;p22"/>
          <p:cNvSpPr txBox="1"/>
          <p:nvPr>
            <p:ph idx="5" type="body"/>
          </p:nvPr>
        </p:nvSpPr>
        <p:spPr>
          <a:xfrm>
            <a:off x="4553711" y="3434047"/>
            <a:ext cx="3361615" cy="2755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Lorem ipsum dolor sit amet, consectetur adipiscing elit. Etiam aliquet eu mi quis lacinia.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Ut fermentum a magna ut eleifend. Integer convallis suscipit ante eu varius. Morbi a purus dolor. Suspendisse sit amet ipsum finibus justo viverra blandit.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i="1" lang="en-US">
                <a:solidFill>
                  <a:srgbClr val="FFFFFF"/>
                </a:solidFill>
              </a:rPr>
              <a:t>Ut congue quis tortor eget sodales. Nulla a erat eget nunc hendrerit ultrices eu.</a:t>
            </a:r>
            <a:endParaRPr/>
          </a:p>
        </p:txBody>
      </p:sp>
      <p:sp>
        <p:nvSpPr>
          <p:cNvPr id="243" name="Google Shape;243;p22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244" name="Google Shape;244;p22"/>
          <p:cNvSpPr/>
          <p:nvPr/>
        </p:nvSpPr>
        <p:spPr>
          <a:xfrm>
            <a:off x="903955" y="1337103"/>
            <a:ext cx="3749040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8568793" y="2133184"/>
            <a:ext cx="34296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rPr>
              <a:t>Become</a:t>
            </a:r>
            <a:br>
              <a:rPr b="1" lang="en-US" sz="2000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rPr>
            </a:br>
            <a:r>
              <a:rPr b="1" lang="en-US" sz="2000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rPr>
              <a:t>an Expert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Lorem ipsum dolor sit amet, consectetur adipiscing elit.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Etiam aliquet eu mi quis lacinia.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Ut fermentum a magna ut eleifend.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Integer convallis suscipit ante eu varius. Morbi a purus dolor.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SALES FORECAST</a:t>
            </a:r>
            <a:endParaRPr/>
          </a:p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253" name="Google Shape;253;p23"/>
          <p:cNvSpPr/>
          <p:nvPr/>
        </p:nvSpPr>
        <p:spPr>
          <a:xfrm>
            <a:off x="921616" y="1337304"/>
            <a:ext cx="3749040" cy="0"/>
          </a:xfrm>
          <a:custGeom>
            <a:rect b="b" l="l" r="r" t="t"/>
            <a:pathLst>
              <a:path extrusionOk="0" h="120000"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graphicFrame>
        <p:nvGraphicFramePr>
          <p:cNvPr id="254" name="Google Shape;254;p23"/>
          <p:cNvGraphicFramePr/>
          <p:nvPr/>
        </p:nvGraphicFramePr>
        <p:xfrm>
          <a:off x="1770185" y="17020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{6F99DB22-D92C-4FD7-BA4C-526B17455A8B}</a:tableStyleId>
              </a:tblPr>
              <a:tblGrid>
                <a:gridCol w="3485875"/>
                <a:gridCol w="1672225"/>
                <a:gridCol w="1672225"/>
                <a:gridCol w="16722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3 YEAR SALES SUMMARY</a:t>
                      </a:r>
                      <a:endParaRPr sz="1400" u="none" cap="none" strike="noStrike">
                        <a:solidFill>
                          <a:srgbClr val="DEEFF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YR1</a:t>
                      </a:r>
                      <a:endParaRPr sz="1400" u="none" cap="none" strike="noStrike">
                        <a:solidFill>
                          <a:srgbClr val="DEEFF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YR2</a:t>
                      </a:r>
                      <a:endParaRPr sz="1400" u="none" cap="none" strike="noStrike">
                        <a:solidFill>
                          <a:srgbClr val="DEEFF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EEFF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YR3</a:t>
                      </a:r>
                      <a:endParaRPr sz="1400" u="none" cap="none" strike="noStrike">
                        <a:solidFill>
                          <a:srgbClr val="DEEFF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Total Sales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$702,000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$400,000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$500,000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Total Cogs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$212,000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$222,600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2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$233,730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2279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NET PROFIT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$490,000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$549,600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$615,690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descr="Chart"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129" y="3429000"/>
            <a:ext cx="8752671" cy="280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 talks by phone"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261" name="Google Shape;261;p24"/>
          <p:cNvSpPr/>
          <p:nvPr/>
        </p:nvSpPr>
        <p:spPr>
          <a:xfrm>
            <a:off x="1200" y="0"/>
            <a:ext cx="1219080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eige oval" id="262" name="Google Shape;262;p24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63" name="Google Shape;263;p24"/>
          <p:cNvSpPr txBox="1"/>
          <p:nvPr>
            <p:ph type="title"/>
          </p:nvPr>
        </p:nvSpPr>
        <p:spPr>
          <a:xfrm>
            <a:off x="822702" y="5665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KEY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TIMELINE GOAL</a:t>
            </a:r>
            <a:endParaRPr/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65" name="Google Shape;265;p24"/>
          <p:cNvGraphicFramePr/>
          <p:nvPr/>
        </p:nvGraphicFramePr>
        <p:xfrm>
          <a:off x="938913" y="37875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{6F99DB22-D92C-4FD7-BA4C-526B17455A8B}</a:tableStyleId>
              </a:tblPr>
              <a:tblGrid>
                <a:gridCol w="3899150"/>
                <a:gridCol w="1870475"/>
                <a:gridCol w="1870475"/>
                <a:gridCol w="1870475"/>
              </a:tblGrid>
              <a:tr h="46800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2"/>
                          </a:solidFill>
                        </a:rPr>
                        <a:t>Business / Marketing Plan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</a:tr>
              <a:tr h="46800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</a:rPr>
                        <a:t>Secure Funding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00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 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2"/>
                          </a:solidFill>
                        </a:rPr>
                        <a:t>Build Out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527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</a:tr>
              <a:tr h="46800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</a:rPr>
                        <a:t>Grand Opening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70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70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70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000">
                <a:tc>
                  <a:txBody>
                    <a:bodyPr>
                      <a:noAutofit/>
                    </a:bodyPr>
                    <a:lstStyle/>
                    <a:p>
                      <a:pPr indent="0" lvl="0" marL="226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2"/>
                          </a:solidFill>
                        </a:rPr>
                        <a:t>Achieve 2000 + Billable Hours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0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70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32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70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76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T="4700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descr="Beige rectangle" id="266" name="Google Shape;266;p24"/>
          <p:cNvSpPr/>
          <p:nvPr/>
        </p:nvSpPr>
        <p:spPr>
          <a:xfrm flipH="1" rot="10800000">
            <a:off x="953264" y="1762372"/>
            <a:ext cx="3383280" cy="45719"/>
          </a:xfrm>
          <a:custGeom>
            <a:rect b="b" l="l" r="r" t="t"/>
            <a:pathLst>
              <a:path extrusionOk="0" h="120000"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rectangle" id="267" name="Google Shape;267;p24"/>
          <p:cNvSpPr/>
          <p:nvPr/>
        </p:nvSpPr>
        <p:spPr>
          <a:xfrm>
            <a:off x="3546620" y="3845709"/>
            <a:ext cx="1592580" cy="32766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White rectangle" id="268" name="Google Shape;268;p24"/>
          <p:cNvSpPr/>
          <p:nvPr/>
        </p:nvSpPr>
        <p:spPr>
          <a:xfrm>
            <a:off x="4803920" y="4318316"/>
            <a:ext cx="807720" cy="327660"/>
          </a:xfrm>
          <a:prstGeom prst="roundRect">
            <a:avLst>
              <a:gd fmla="val 16667" name="adj"/>
            </a:avLst>
          </a:prstGeom>
          <a:solidFill>
            <a:srgbClr val="DEE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rectangle" id="269" name="Google Shape;269;p24"/>
          <p:cNvSpPr/>
          <p:nvPr/>
        </p:nvSpPr>
        <p:spPr>
          <a:xfrm>
            <a:off x="5611640" y="4791776"/>
            <a:ext cx="2438399" cy="32766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White rectangle" id="270" name="Google Shape;270;p24"/>
          <p:cNvSpPr/>
          <p:nvPr/>
        </p:nvSpPr>
        <p:spPr>
          <a:xfrm>
            <a:off x="7783340" y="5265236"/>
            <a:ext cx="266698" cy="327660"/>
          </a:xfrm>
          <a:prstGeom prst="roundRect">
            <a:avLst>
              <a:gd fmla="val 16667" name="adj"/>
            </a:avLst>
          </a:prstGeom>
          <a:solidFill>
            <a:srgbClr val="DEE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descr="Blue rectangle" id="271" name="Google Shape;271;p24"/>
          <p:cNvSpPr/>
          <p:nvPr/>
        </p:nvSpPr>
        <p:spPr>
          <a:xfrm>
            <a:off x="9353058" y="5722654"/>
            <a:ext cx="929642" cy="32766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3165981" y="3428956"/>
            <a:ext cx="1158633" cy="34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2//1/YY</a:t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4778164" y="3428956"/>
            <a:ext cx="1158633" cy="34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5/12/YY</a:t>
            </a:r>
            <a:endParaRPr/>
          </a:p>
        </p:txBody>
      </p:sp>
      <p:sp>
        <p:nvSpPr>
          <p:cNvPr id="274" name="Google Shape;274;p24"/>
          <p:cNvSpPr txBox="1"/>
          <p:nvPr/>
        </p:nvSpPr>
        <p:spPr>
          <a:xfrm>
            <a:off x="6619534" y="3428956"/>
            <a:ext cx="1158633" cy="34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8/20/YY</a:t>
            </a:r>
            <a:endParaRPr/>
          </a:p>
        </p:txBody>
      </p:sp>
      <p:sp>
        <p:nvSpPr>
          <p:cNvPr id="275" name="Google Shape;275;p24"/>
          <p:cNvSpPr txBox="1"/>
          <p:nvPr/>
        </p:nvSpPr>
        <p:spPr>
          <a:xfrm>
            <a:off x="8516067" y="3428956"/>
            <a:ext cx="1376078" cy="37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1" lang="en-US" sz="1600">
                <a:solidFill>
                  <a:srgbClr val="FFFFFF"/>
                </a:solidFill>
                <a:latin typeface="Arial "/>
                <a:ea typeface="Arial "/>
                <a:cs typeface="Arial "/>
                <a:sym typeface="Arial "/>
              </a:rPr>
              <a:t>11/28/YY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30">
      <a:dk1>
        <a:srgbClr val="000000"/>
      </a:dk1>
      <a:lt1>
        <a:srgbClr val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