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b="0" i="0" sz="4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</a:pPr>
            <a:r>
              <a:rPr lang="en-US"/>
              <a:t>Project Milestones</a:t>
            </a:r>
            <a:endParaRPr/>
          </a:p>
        </p:txBody>
      </p:sp>
      <p:grpSp>
        <p:nvGrpSpPr>
          <p:cNvPr id="25" name="Google Shape;25;p3"/>
          <p:cNvGrpSpPr/>
          <p:nvPr/>
        </p:nvGrpSpPr>
        <p:grpSpPr>
          <a:xfrm>
            <a:off x="559522" y="1785937"/>
            <a:ext cx="10939605" cy="4305301"/>
            <a:chOff x="0" y="538162"/>
            <a:chExt cx="10939605" cy="4305301"/>
          </a:xfrm>
        </p:grpSpPr>
        <p:sp>
          <p:nvSpPr>
            <p:cNvPr id="26" name="Google Shape;26;p3"/>
            <p:cNvSpPr/>
            <p:nvPr/>
          </p:nvSpPr>
          <p:spPr>
            <a:xfrm>
              <a:off x="0" y="2476501"/>
              <a:ext cx="10939605" cy="428624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F2F2F2"/>
                </a:gs>
                <a:gs pos="100000">
                  <a:srgbClr val="D8D8D8"/>
                </a:gs>
              </a:gsLst>
              <a:lin ang="12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8100000">
              <a:off x="88462" y="621836"/>
              <a:ext cx="392341" cy="392341"/>
            </a:xfrm>
            <a:prstGeom prst="teardrop">
              <a:avLst>
                <a:gd fmla="val 115000" name="adj"/>
              </a:avLst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132047" y="665422"/>
              <a:ext cx="305170" cy="305170"/>
            </a:xfrm>
            <a:prstGeom prst="donut">
              <a:avLst>
                <a:gd fmla="val 25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562060" y="1097851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 txBox="1"/>
            <p:nvPr/>
          </p:nvSpPr>
          <p:spPr>
            <a:xfrm>
              <a:off x="562060" y="1097851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875" lIns="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500"/>
                <a:buFont typeface="Georgia"/>
                <a:buNone/>
              </a:pP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Financial Planning</a:t>
              </a:r>
              <a:b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Commences</a:t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562060" y="538162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 txBox="1"/>
            <p:nvPr/>
          </p:nvSpPr>
          <p:spPr>
            <a:xfrm>
              <a:off x="562060" y="538162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16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Georgia"/>
                <a:buNone/>
              </a:pPr>
              <a:r>
                <a:rPr b="1" i="0" lang="en-US" sz="16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Q1</a:t>
              </a:r>
              <a:b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2OYY</a:t>
              </a:r>
              <a:endParaRPr/>
            </a:p>
          </p:txBody>
        </p:sp>
        <p:cxnSp>
          <p:nvCxnSpPr>
            <p:cNvPr id="33" name="Google Shape;33;p3"/>
            <p:cNvCxnSpPr/>
            <p:nvPr/>
          </p:nvCxnSpPr>
          <p:spPr>
            <a:xfrm>
              <a:off x="284633" y="1097851"/>
              <a:ext cx="0" cy="159296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4" name="Google Shape;34;p3"/>
            <p:cNvSpPr/>
            <p:nvPr/>
          </p:nvSpPr>
          <p:spPr>
            <a:xfrm>
              <a:off x="237113" y="2640440"/>
              <a:ext cx="99873" cy="1007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-2700000">
              <a:off x="1647144" y="4367448"/>
              <a:ext cx="392341" cy="392341"/>
            </a:xfrm>
            <a:prstGeom prst="teardrop">
              <a:avLst>
                <a:gd fmla="val 115000" name="adj"/>
              </a:avLst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690729" y="4411033"/>
              <a:ext cx="305170" cy="305170"/>
            </a:xfrm>
            <a:prstGeom prst="donut">
              <a:avLst>
                <a:gd fmla="val 25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2120742" y="2690813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 txBox="1"/>
            <p:nvPr/>
          </p:nvSpPr>
          <p:spPr>
            <a:xfrm>
              <a:off x="2120742" y="2690813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5250" lIns="0" spcFirstLastPara="1" rIns="0" wrap="square" tIns="14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500"/>
                <a:buFont typeface="Georgia"/>
                <a:buNone/>
              </a:pP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Beta Registration Opens</a:t>
              </a:r>
              <a:b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to the Public</a:t>
              </a: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120742" y="4283774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3"/>
            <p:cNvSpPr txBox="1"/>
            <p:nvPr/>
          </p:nvSpPr>
          <p:spPr>
            <a:xfrm>
              <a:off x="2120742" y="4283774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16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Georgia"/>
                <a:buNone/>
              </a:pPr>
              <a:r>
                <a:rPr b="1" i="0" lang="en-US" sz="16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Q2</a:t>
              </a:r>
              <a:b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20YY</a:t>
              </a:r>
              <a:endParaRPr/>
            </a:p>
          </p:txBody>
        </p:sp>
        <p:cxnSp>
          <p:nvCxnSpPr>
            <p:cNvPr id="41" name="Google Shape;41;p3"/>
            <p:cNvCxnSpPr/>
            <p:nvPr/>
          </p:nvCxnSpPr>
          <p:spPr>
            <a:xfrm>
              <a:off x="1843314" y="2690813"/>
              <a:ext cx="0" cy="159296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2" name="Google Shape;42;p3"/>
            <p:cNvSpPr/>
            <p:nvPr/>
          </p:nvSpPr>
          <p:spPr>
            <a:xfrm>
              <a:off x="1795795" y="2640440"/>
              <a:ext cx="99873" cy="100744"/>
            </a:xfrm>
            <a:prstGeom prst="ellipse">
              <a:avLst/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 rot="8100000">
              <a:off x="3205826" y="621836"/>
              <a:ext cx="392341" cy="39234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3249411" y="665422"/>
              <a:ext cx="305170" cy="305170"/>
            </a:xfrm>
            <a:prstGeom prst="star12">
              <a:avLst>
                <a:gd fmla="val 375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3679424" y="1097851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 txBox="1"/>
            <p:nvPr/>
          </p:nvSpPr>
          <p:spPr>
            <a:xfrm>
              <a:off x="3679424" y="1097851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875" lIns="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500"/>
                <a:buFont typeface="Georgia"/>
                <a:buNone/>
              </a:pPr>
              <a:r>
                <a:rPr b="0" i="1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Initial</a:t>
              </a:r>
              <a:br>
                <a:rPr b="0" i="1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0" i="1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Subscribers</a:t>
              </a: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3679424" y="538162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3"/>
            <p:cNvSpPr txBox="1"/>
            <p:nvPr/>
          </p:nvSpPr>
          <p:spPr>
            <a:xfrm>
              <a:off x="3679424" y="538162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270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2000"/>
                <a:buFont typeface="Georgia"/>
                <a:buNone/>
              </a:pPr>
              <a:r>
                <a:rPr b="0" i="1" lang="en-US" sz="20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200 Subs</a:t>
              </a:r>
              <a:endParaRPr/>
            </a:p>
          </p:txBody>
        </p:sp>
        <p:cxnSp>
          <p:nvCxnSpPr>
            <p:cNvPr id="49" name="Google Shape;49;p3"/>
            <p:cNvCxnSpPr/>
            <p:nvPr/>
          </p:nvCxnSpPr>
          <p:spPr>
            <a:xfrm>
              <a:off x="3401996" y="1097851"/>
              <a:ext cx="0" cy="1592961"/>
            </a:xfrm>
            <a:prstGeom prst="straightConnector1">
              <a:avLst/>
            </a:prstGeom>
            <a:noFill/>
            <a:ln cap="rnd" cmpd="sng" w="114300">
              <a:solidFill>
                <a:srgbClr val="F2F2F2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50" name="Google Shape;50;p3"/>
            <p:cNvSpPr/>
            <p:nvPr/>
          </p:nvSpPr>
          <p:spPr>
            <a:xfrm>
              <a:off x="3354477" y="2640440"/>
              <a:ext cx="99873" cy="1007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 rot="-2700000">
              <a:off x="4764507" y="4367448"/>
              <a:ext cx="392341" cy="392341"/>
            </a:xfrm>
            <a:prstGeom prst="teardrop">
              <a:avLst>
                <a:gd fmla="val 115000" name="adj"/>
              </a:avLst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4808093" y="4411033"/>
              <a:ext cx="305170" cy="305170"/>
            </a:xfrm>
            <a:prstGeom prst="donut">
              <a:avLst>
                <a:gd fmla="val 25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5238106" y="2690813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3"/>
            <p:cNvSpPr txBox="1"/>
            <p:nvPr/>
          </p:nvSpPr>
          <p:spPr>
            <a:xfrm>
              <a:off x="5238106" y="2690813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5250" lIns="0" spcFirstLastPara="1" rIns="0" wrap="square" tIns="14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500"/>
                <a:buFont typeface="Georgia"/>
                <a:buNone/>
              </a:pP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Advertising Campaign</a:t>
              </a:r>
              <a:b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Kicks Off</a:t>
              </a: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5238106" y="4283774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3"/>
            <p:cNvSpPr txBox="1"/>
            <p:nvPr/>
          </p:nvSpPr>
          <p:spPr>
            <a:xfrm>
              <a:off x="5238106" y="4283774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16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Georgia"/>
                <a:buNone/>
              </a:pPr>
              <a:r>
                <a:rPr b="1" i="0" lang="en-US" sz="16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Q3</a:t>
              </a:r>
              <a:b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20YY</a:t>
              </a:r>
              <a:endParaRPr/>
            </a:p>
          </p:txBody>
        </p:sp>
        <p:cxnSp>
          <p:nvCxnSpPr>
            <p:cNvPr id="57" name="Google Shape;57;p3"/>
            <p:cNvCxnSpPr/>
            <p:nvPr/>
          </p:nvCxnSpPr>
          <p:spPr>
            <a:xfrm>
              <a:off x="4960678" y="2690813"/>
              <a:ext cx="0" cy="159296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8" name="Google Shape;58;p3"/>
            <p:cNvSpPr/>
            <p:nvPr/>
          </p:nvSpPr>
          <p:spPr>
            <a:xfrm>
              <a:off x="4913158" y="2640440"/>
              <a:ext cx="99873" cy="100744"/>
            </a:xfrm>
            <a:prstGeom prst="ellipse">
              <a:avLst/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 rot="8100000">
              <a:off x="6323189" y="621836"/>
              <a:ext cx="392341" cy="392341"/>
            </a:xfrm>
            <a:prstGeom prst="teardrop">
              <a:avLst>
                <a:gd fmla="val 115000" name="adj"/>
              </a:avLst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366775" y="665422"/>
              <a:ext cx="305170" cy="305170"/>
            </a:xfrm>
            <a:prstGeom prst="donut">
              <a:avLst>
                <a:gd fmla="val 25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6788" y="1097851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3"/>
            <p:cNvSpPr txBox="1"/>
            <p:nvPr/>
          </p:nvSpPr>
          <p:spPr>
            <a:xfrm>
              <a:off x="6796788" y="1097851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875" lIns="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500"/>
                <a:buFont typeface="Georgia"/>
                <a:buNone/>
              </a:pP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MVC Launches on </a:t>
              </a:r>
              <a:b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0" i="0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all Markets</a:t>
              </a: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6796788" y="538162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3"/>
            <p:cNvSpPr txBox="1"/>
            <p:nvPr/>
          </p:nvSpPr>
          <p:spPr>
            <a:xfrm>
              <a:off x="6796788" y="538162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16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Georgia"/>
                <a:buNone/>
              </a:pPr>
              <a:r>
                <a:rPr b="1" i="0" lang="en-US" sz="16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Q4</a:t>
              </a:r>
              <a:b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1" i="0" lang="en-US" sz="11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20YY</a:t>
              </a:r>
              <a:endParaRPr/>
            </a:p>
          </p:txBody>
        </p:sp>
        <p:cxnSp>
          <p:nvCxnSpPr>
            <p:cNvPr id="65" name="Google Shape;65;p3"/>
            <p:cNvCxnSpPr/>
            <p:nvPr/>
          </p:nvCxnSpPr>
          <p:spPr>
            <a:xfrm>
              <a:off x="6519360" y="1097851"/>
              <a:ext cx="0" cy="159296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6" name="Google Shape;66;p3"/>
            <p:cNvSpPr/>
            <p:nvPr/>
          </p:nvSpPr>
          <p:spPr>
            <a:xfrm>
              <a:off x="6471840" y="2640440"/>
              <a:ext cx="99873" cy="100744"/>
            </a:xfrm>
            <a:prstGeom prst="ellipse">
              <a:avLst/>
            </a:prstGeom>
            <a:solidFill>
              <a:srgbClr val="72D5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 rot="-2700000">
              <a:off x="7881871" y="4367448"/>
              <a:ext cx="392341" cy="39234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7925457" y="4411033"/>
              <a:ext cx="305170" cy="305170"/>
            </a:xfrm>
            <a:prstGeom prst="star12">
              <a:avLst>
                <a:gd fmla="val 375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355470" y="2690813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3"/>
            <p:cNvSpPr txBox="1"/>
            <p:nvPr/>
          </p:nvSpPr>
          <p:spPr>
            <a:xfrm>
              <a:off x="8355470" y="2690813"/>
              <a:ext cx="2576929" cy="159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5250" lIns="0" spcFirstLastPara="1" rIns="0" wrap="square" tIns="14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500"/>
                <a:buFont typeface="Georgia"/>
                <a:buNone/>
              </a:pPr>
              <a:r>
                <a:rPr b="0" i="1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Final</a:t>
              </a:r>
              <a:br>
                <a:rPr b="0" i="1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</a:br>
              <a:r>
                <a:rPr b="0" i="1" lang="en-US" sz="15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Subscribers</a:t>
              </a:r>
              <a:endParaRPr b="0" i="0" sz="1500" u="none" cap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8355470" y="4283774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3"/>
            <p:cNvSpPr txBox="1"/>
            <p:nvPr/>
          </p:nvSpPr>
          <p:spPr>
            <a:xfrm>
              <a:off x="8355470" y="4283774"/>
              <a:ext cx="2576929" cy="559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270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2000"/>
                <a:buFont typeface="Georgia"/>
                <a:buNone/>
              </a:pPr>
              <a:r>
                <a:rPr b="0" i="1" lang="en-US" sz="2000" u="none" cap="none" strike="noStrike">
                  <a:solidFill>
                    <a:srgbClr val="595959"/>
                  </a:solidFill>
                  <a:latin typeface="Georgia"/>
                  <a:ea typeface="Georgia"/>
                  <a:cs typeface="Georgia"/>
                  <a:sym typeface="Georgia"/>
                </a:rPr>
                <a:t>500 Subs</a:t>
              </a:r>
              <a:endParaRPr/>
            </a:p>
          </p:txBody>
        </p:sp>
        <p:cxnSp>
          <p:nvCxnSpPr>
            <p:cNvPr id="73" name="Google Shape;73;p3"/>
            <p:cNvCxnSpPr/>
            <p:nvPr/>
          </p:nvCxnSpPr>
          <p:spPr>
            <a:xfrm>
              <a:off x="8078042" y="2690813"/>
              <a:ext cx="0" cy="1592961"/>
            </a:xfrm>
            <a:prstGeom prst="straightConnector1">
              <a:avLst/>
            </a:prstGeom>
            <a:noFill/>
            <a:ln cap="rnd" cmpd="sng" w="114300">
              <a:solidFill>
                <a:srgbClr val="F2F2F2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74" name="Google Shape;74;p3"/>
            <p:cNvSpPr/>
            <p:nvPr/>
          </p:nvSpPr>
          <p:spPr>
            <a:xfrm>
              <a:off x="8030522" y="2640440"/>
              <a:ext cx="99873" cy="1007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235">
      <a:dk1>
        <a:srgbClr val="000000"/>
      </a:dk1>
      <a:lt1>
        <a:srgbClr val="FFFFFF"/>
      </a:lt1>
      <a:dk2>
        <a:srgbClr val="44546A"/>
      </a:dk2>
      <a:lt2>
        <a:srgbClr val="FAF6F5"/>
      </a:lt2>
      <a:accent1>
        <a:srgbClr val="72D5E3"/>
      </a:accent1>
      <a:accent2>
        <a:srgbClr val="EECCAC"/>
      </a:accent2>
      <a:accent3>
        <a:srgbClr val="EC7276"/>
      </a:accent3>
      <a:accent4>
        <a:srgbClr val="ABE373"/>
      </a:accent4>
      <a:accent5>
        <a:srgbClr val="FF9B5D"/>
      </a:accent5>
      <a:accent6>
        <a:srgbClr val="77A4E7"/>
      </a:accent6>
      <a:hlink>
        <a:srgbClr val="72D5E3"/>
      </a:hlink>
      <a:folHlink>
        <a:srgbClr val="72D5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